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1" r:id="rId5"/>
    <p:sldMasterId id="2147483672" r:id="rId6"/>
  </p:sldMasterIdLst>
  <p:notesMasterIdLst>
    <p:notesMasterId r:id="rId7"/>
  </p:notesMasterIdLst>
  <p:sldIdLst>
    <p:sldId id="256" r:id="rId8"/>
    <p:sldId id="257" r:id="rId9"/>
    <p:sldId id="258" r:id="rId10"/>
  </p:sldIdLst>
  <p:sldSz cy="5143500" cx="9144000"/>
  <p:notesSz cx="6858000" cy="9144000"/>
  <p:embeddedFontLst>
    <p:embeddedFont>
      <p:font typeface="Inter"/>
      <p:regular r:id="rId11"/>
      <p:bold r:id="rId12"/>
      <p:italic r:id="rId13"/>
      <p:boldItalic r:id="rId14"/>
    </p:embeddedFont>
    <p:embeddedFont>
      <p:font typeface="Plus Jakarta Sans"/>
      <p:regular r:id="rId15"/>
      <p:bold r:id="rId16"/>
      <p:italic r:id="rId17"/>
      <p:boldItalic r:id="rId1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90CEA93D-757F-40BE-90B0-5ECDF10BD944}">
  <a:tblStyle styleId="{90CEA93D-757F-40BE-90B0-5ECDF10BD944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  <a:tblStyle styleId="{A6BAB820-E92F-40F4-99E8-DECC25342DFA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regular.fntdata"/><Relationship Id="rId10" Type="http://schemas.openxmlformats.org/officeDocument/2006/relationships/slide" Target="slides/slide3.xml"/><Relationship Id="rId13" Type="http://schemas.openxmlformats.org/officeDocument/2006/relationships/font" Target="fonts/Inter-italic.fntdata"/><Relationship Id="rId12" Type="http://schemas.openxmlformats.org/officeDocument/2006/relationships/font" Target="fonts/Inter-bold.fntdata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2.xml"/><Relationship Id="rId15" Type="http://schemas.openxmlformats.org/officeDocument/2006/relationships/font" Target="fonts/PlusJakartaSans-regular.fntdata"/><Relationship Id="rId14" Type="http://schemas.openxmlformats.org/officeDocument/2006/relationships/font" Target="fonts/Inter-boldItalic.fntdata"/><Relationship Id="rId17" Type="http://schemas.openxmlformats.org/officeDocument/2006/relationships/font" Target="fonts/PlusJakartaSans-italic.fntdata"/><Relationship Id="rId16" Type="http://schemas.openxmlformats.org/officeDocument/2006/relationships/font" Target="fonts/PlusJakartaSans-bold.fntdata"/><Relationship Id="rId5" Type="http://schemas.openxmlformats.org/officeDocument/2006/relationships/slideMaster" Target="slideMasters/slideMaster1.xml"/><Relationship Id="rId6" Type="http://schemas.openxmlformats.org/officeDocument/2006/relationships/slideMaster" Target="slideMasters/slideMaster2.xml"/><Relationship Id="rId18" Type="http://schemas.openxmlformats.org/officeDocument/2006/relationships/font" Target="fonts/PlusJakartaSans-boldItalic.fntdata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g3580cbb2727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4" name="Google Shape;134;g3580cbb2727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3588f6abc40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41" name="Google Shape;141;g3588f6abc40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6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32a0a03ea82_0_3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32a0a03ea82_0_3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LESSON 9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rtl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5" name="Google Shape;65;p1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6" name="Google Shape;66;p1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6"/>
          <p:cNvSpPr txBox="1"/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69" name="Google Shape;69;p16"/>
          <p:cNvSpPr txBox="1"/>
          <p:nvPr>
            <p:ph idx="1" type="subTitle"/>
          </p:nvPr>
        </p:nvSpPr>
        <p:spPr>
          <a:xfrm>
            <a:off x="1143000" y="2701528"/>
            <a:ext cx="6858000" cy="1241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0" name="Google Shape;70;p16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75" name="Google Shape;75;p17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623888" y="1282304"/>
            <a:ext cx="7886700" cy="21396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b="0" i="0" sz="4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623888" y="3442097"/>
            <a:ext cx="78867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Font typeface="Arial"/>
              <a:buNone/>
              <a:defRPr b="0" i="0" sz="14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2" name="Google Shape;82;p18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3" name="Google Shape;83;p18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4" name="Google Shape;84;p18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p19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87" name="Google Shape;87;p19"/>
          <p:cNvSpPr txBox="1"/>
          <p:nvPr>
            <p:ph idx="1" type="body"/>
          </p:nvPr>
        </p:nvSpPr>
        <p:spPr>
          <a:xfrm>
            <a:off x="6286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8" name="Google Shape;88;p19"/>
          <p:cNvSpPr txBox="1"/>
          <p:nvPr>
            <p:ph idx="2" type="body"/>
          </p:nvPr>
        </p:nvSpPr>
        <p:spPr>
          <a:xfrm>
            <a:off x="4629150" y="1369219"/>
            <a:ext cx="38862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9" name="Google Shape;89;p19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0" name="Google Shape;90;p19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1" name="Google Shape;91;p19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20"/>
          <p:cNvSpPr txBox="1"/>
          <p:nvPr>
            <p:ph type="title"/>
          </p:nvPr>
        </p:nvSpPr>
        <p:spPr>
          <a:xfrm>
            <a:off x="629841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94" name="Google Shape;94;p20"/>
          <p:cNvSpPr txBox="1"/>
          <p:nvPr>
            <p:ph idx="1" type="body"/>
          </p:nvPr>
        </p:nvSpPr>
        <p:spPr>
          <a:xfrm>
            <a:off x="629841" y="1260872"/>
            <a:ext cx="38685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5" name="Google Shape;95;p20"/>
          <p:cNvSpPr txBox="1"/>
          <p:nvPr>
            <p:ph idx="2" type="body"/>
          </p:nvPr>
        </p:nvSpPr>
        <p:spPr>
          <a:xfrm>
            <a:off x="629841" y="1878806"/>
            <a:ext cx="38685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6" name="Google Shape;96;p20"/>
          <p:cNvSpPr txBox="1"/>
          <p:nvPr>
            <p:ph idx="3" type="body"/>
          </p:nvPr>
        </p:nvSpPr>
        <p:spPr>
          <a:xfrm>
            <a:off x="4629150" y="1260872"/>
            <a:ext cx="3887400" cy="618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1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1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None/>
              <a:defRPr b="1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1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7" name="Google Shape;97;p20"/>
          <p:cNvSpPr txBox="1"/>
          <p:nvPr>
            <p:ph idx="4" type="body"/>
          </p:nvPr>
        </p:nvSpPr>
        <p:spPr>
          <a:xfrm>
            <a:off x="4629150" y="1878806"/>
            <a:ext cx="3887400" cy="276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8" name="Google Shape;98;p20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9" name="Google Shape;99;p20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0" name="Google Shape;100;p20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3" name="Google Shape;103;p21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4" name="Google Shape;104;p21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5" name="Google Shape;105;p21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08" name="Google Shape;108;p22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9" name="Google Shape;109;p22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0" name="Google Shape;110;p22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1" name="Google Shape;111;p22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2" name="Google Shape;112;p22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113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15" name="Google Shape;115;p23"/>
          <p:cNvSpPr/>
          <p:nvPr>
            <p:ph idx="2" type="pic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6" name="Google Shape;116;p23"/>
          <p:cNvSpPr txBox="1"/>
          <p:nvPr>
            <p:ph idx="1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7" name="Google Shape;117;p2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8" name="Google Shape;118;p2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9" name="Google Shape;119;p2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2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2" name="Google Shape;122;p24"/>
          <p:cNvSpPr txBox="1"/>
          <p:nvPr>
            <p:ph idx="1" type="body"/>
          </p:nvPr>
        </p:nvSpPr>
        <p:spPr>
          <a:xfrm rot="5400000">
            <a:off x="2940300" y="-942431"/>
            <a:ext cx="3263400" cy="7886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3" name="Google Shape;123;p2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4" name="Google Shape;124;p2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5" name="Google Shape;125;p2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5"/>
          <p:cNvSpPr txBox="1"/>
          <p:nvPr>
            <p:ph type="title"/>
          </p:nvPr>
        </p:nvSpPr>
        <p:spPr>
          <a:xfrm rot="5400000">
            <a:off x="5350050" y="1467544"/>
            <a:ext cx="4359000" cy="1971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128" name="Google Shape;128;p25"/>
          <p:cNvSpPr txBox="1"/>
          <p:nvPr>
            <p:ph idx="1" type="body"/>
          </p:nvPr>
        </p:nvSpPr>
        <p:spPr>
          <a:xfrm rot="5400000">
            <a:off x="1349475" y="-447056"/>
            <a:ext cx="4359000" cy="58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9" name="Google Shape;129;p25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0" name="Google Shape;130;p25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1" name="Google Shape;131;p25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3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22.xml"/><Relationship Id="rId12" Type="http://schemas.openxmlformats.org/officeDocument/2006/relationships/theme" Target="../theme/theme2.xml"/><Relationship Id="rId1" Type="http://schemas.openxmlformats.org/officeDocument/2006/relationships/slideLayout" Target="../slideLayouts/slideLayout13.xml"/><Relationship Id="rId2" Type="http://schemas.openxmlformats.org/officeDocument/2006/relationships/slideLayout" Target="../slideLayouts/slideLayout14.xml"/><Relationship Id="rId3" Type="http://schemas.openxmlformats.org/officeDocument/2006/relationships/slideLayout" Target="../slideLayouts/slideLayout15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Relationship Id="rId5" Type="http://schemas.openxmlformats.org/officeDocument/2006/relationships/slideLayout" Target="../slideLayouts/slideLayout17.xml"/><Relationship Id="rId6" Type="http://schemas.openxmlformats.org/officeDocument/2006/relationships/slideLayout" Target="../slideLayouts/slideLayout18.xml"/><Relationship Id="rId7" Type="http://schemas.openxmlformats.org/officeDocument/2006/relationships/slideLayout" Target="../slideLayouts/slideLayout19.xml"/><Relationship Id="rId8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4"/>
          <p:cNvSpPr txBox="1"/>
          <p:nvPr>
            <p:ph type="title"/>
          </p:nvPr>
        </p:nvSpPr>
        <p:spPr>
          <a:xfrm>
            <a:off x="628650" y="273844"/>
            <a:ext cx="7886700" cy="994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9" name="Google Shape;59;p14"/>
          <p:cNvSpPr txBox="1"/>
          <p:nvPr>
            <p:ph idx="1" type="body"/>
          </p:nvPr>
        </p:nvSpPr>
        <p:spPr>
          <a:xfrm>
            <a:off x="628650" y="1369219"/>
            <a:ext cx="7886700" cy="32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42900" lvl="1" marL="914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23850" lvl="2" marL="1371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17500" lvl="3" marL="1828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17500" lvl="4" marL="22860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17500" lvl="5" marL="27432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17500" lvl="6" marL="32004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17500" lvl="7" marL="36576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17500" lvl="8" marL="4114800" marR="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1" name="Google Shape;61;p14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2" name="Google Shape;62;p14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b="0" i="0" sz="9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6" name="Google Shape;136;p26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{90CEA93D-757F-40BE-90B0-5ECDF10BD944}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Imp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37" name="Google Shape;137;p26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38" name="Google Shape;138;p26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3" name="Google Shape;143;p27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{90CEA93D-757F-40BE-90B0-5ECDF10BD944}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the action or process of a state withdrawing from a former colony, leaving it independent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600">
                          <a:latin typeface="Inter"/>
                          <a:ea typeface="Inter"/>
                          <a:cs typeface="Inter"/>
                          <a:sym typeface="Inter"/>
                        </a:rPr>
                        <a:t>“Decolonization… was arguably the most significant and world-historical expression of a struggle over space in recent memory.”</a:t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3020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600"/>
                        <a:buFont typeface="Inter"/>
                        <a:buChar char="-"/>
                      </a:pPr>
                      <a:r>
                        <a:rPr lang="en" sz="1600">
                          <a:latin typeface="Inter"/>
                          <a:ea typeface="Inter"/>
                          <a:cs typeface="Inter"/>
                          <a:sym typeface="Inter"/>
                        </a:rPr>
                        <a:t>Sandeep Banerjee, </a:t>
                      </a:r>
                      <a:r>
                        <a:rPr i="1" lang="en" sz="1600">
                          <a:latin typeface="Inter"/>
                          <a:ea typeface="Inter"/>
                          <a:cs typeface="Inter"/>
                          <a:sym typeface="Inter"/>
                        </a:rPr>
                        <a:t>Space, Utopia and Indian Decolonization: Literary Pre-Figurations of the Postcolony</a:t>
                      </a:r>
                      <a:r>
                        <a:rPr lang="en" sz="1600">
                          <a:latin typeface="Inter"/>
                          <a:ea typeface="Inter"/>
                          <a:cs typeface="Inter"/>
                          <a:sym typeface="Inter"/>
                        </a:rPr>
                        <a:t>, 2019.</a:t>
                      </a:r>
                      <a:endParaRPr sz="16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Illustration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Imp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</a:tbl>
          </a:graphicData>
        </a:graphic>
      </p:graphicFrame>
      <p:sp>
        <p:nvSpPr>
          <p:cNvPr id="144" name="Google Shape;144;p27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Decolonization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145" name="Google Shape;145;p27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49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28"/>
          <p:cNvSpPr txBox="1"/>
          <p:nvPr>
            <p:ph idx="2" type="body"/>
          </p:nvPr>
        </p:nvSpPr>
        <p:spPr>
          <a:xfrm>
            <a:off x="783889" y="103300"/>
            <a:ext cx="7576200" cy="4974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rtl="0" algn="ctr">
              <a:spcBef>
                <a:spcPts val="800"/>
              </a:spcBef>
              <a:spcAft>
                <a:spcPts val="0"/>
              </a:spcAft>
              <a:buNone/>
            </a:pPr>
            <a:r>
              <a:rPr b="1" lang="en">
                <a:latin typeface="Inter"/>
                <a:ea typeface="Inter"/>
                <a:cs typeface="Inter"/>
                <a:sym typeface="Inter"/>
              </a:rPr>
              <a:t>VOCABULARY MATCHING</a:t>
            </a:r>
            <a:r>
              <a:rPr b="1" lang="en">
                <a:latin typeface="Inter"/>
                <a:ea typeface="Inter"/>
                <a:cs typeface="Inter"/>
                <a:sym typeface="Inter"/>
              </a:rPr>
              <a:t>: </a:t>
            </a:r>
            <a:r>
              <a:rPr lang="en">
                <a:latin typeface="Inter"/>
                <a:ea typeface="Inter"/>
                <a:cs typeface="Inter"/>
                <a:sym typeface="Inter"/>
              </a:rPr>
              <a:t>Match the vocabulary words in the box below with the correct definition</a:t>
            </a:r>
            <a:endParaRPr b="1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 sz="1600">
              <a:latin typeface="Inter"/>
              <a:ea typeface="Inter"/>
              <a:cs typeface="Inter"/>
              <a:sym typeface="Inter"/>
            </a:endParaRPr>
          </a:p>
        </p:txBody>
      </p:sp>
      <p:graphicFrame>
        <p:nvGraphicFramePr>
          <p:cNvPr id="151" name="Google Shape;151;p28"/>
          <p:cNvGraphicFramePr/>
          <p:nvPr/>
        </p:nvGraphicFramePr>
        <p:xfrm>
          <a:off x="214550" y="124780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{A6BAB820-E92F-40F4-99E8-DECC25342DFA}</a:tableStyleId>
              </a:tblPr>
              <a:tblGrid>
                <a:gridCol w="7109700"/>
                <a:gridCol w="1605175"/>
              </a:tblGrid>
              <a:tr h="1882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</a:t>
                      </a:r>
                      <a:endParaRPr b="1"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Term</a:t>
                      </a:r>
                      <a:endParaRPr b="1"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</a:tr>
              <a:tr h="3100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an economic system in which land, factories, and other resources are owned by individuals instead of the government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/>
                    </a:p>
                  </a:txBody>
                  <a:tcPr marT="91425" marB="91425" marR="91425" marL="91425"/>
                </a:tc>
              </a:tr>
              <a:tr h="2823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a system of government derived from the writings of Karl Marx and Friedrich Engels in which all factories, farms, and other valuable things are owned and controlled by the government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/>
                    </a:p>
                  </a:txBody>
                  <a:tcPr marT="91425" marB="91425" marR="91425" marL="91425"/>
                </a:tc>
              </a:tr>
              <a:tr h="1919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to free or give up control of a colonized people or area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/>
                    </a:p>
                  </a:txBody>
                  <a:tcPr marT="91425" marB="91425" marR="91425" marL="91425"/>
                </a:tc>
              </a:tr>
              <a:tr h="37647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a stronger or richer country using their power to establish economic/political dominance over a weaker or poorer country.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/>
                    </a:p>
                  </a:txBody>
                  <a:tcPr marT="91425" marB="91425" marR="91425" marL="91425"/>
                </a:tc>
              </a:tr>
              <a:tr h="2362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a movement that seeks to unify or promote the interests of a nation or national group.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/>
                    </a:p>
                  </a:txBody>
                  <a:tcPr marT="91425" marB="91425" marR="91425" marL="91425"/>
                </a:tc>
              </a:tr>
              <a:tr h="1919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a far-right form of government in which most of the power is held by an individual or small group; focuses on extreme nationalism, militarism, and priority of the state above the individual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200"/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  <p:graphicFrame>
        <p:nvGraphicFramePr>
          <p:cNvPr id="152" name="Google Shape;152;p28"/>
          <p:cNvGraphicFramePr/>
          <p:nvPr/>
        </p:nvGraphicFramePr>
        <p:xfrm>
          <a:off x="1827125" y="40387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{A6BAB820-E92F-40F4-99E8-DECC25342DFA}</a:tableStyleId>
              </a:tblPr>
              <a:tblGrid>
                <a:gridCol w="1907825"/>
                <a:gridCol w="1846800"/>
                <a:gridCol w="1846800"/>
              </a:tblGrid>
              <a:tr h="17077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C</a:t>
                      </a:r>
                      <a:r>
                        <a:rPr lang="en" sz="1200">
                          <a:solidFill>
                            <a:schemeClr val="dk1"/>
                          </a:solidFill>
                          <a:latin typeface="Inter"/>
                          <a:ea typeface="Inter"/>
                          <a:cs typeface="Inter"/>
                          <a:sym typeface="Inter"/>
                        </a:rPr>
                        <a:t>olonialism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 anchor="ctr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Capitalism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 anchor="ctr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Fascism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 anchor="ctr"/>
                </a:tc>
              </a:tr>
              <a:tr h="17077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Communism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 anchor="ctr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Nationalism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 anchor="ctr"/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200">
                          <a:latin typeface="Inter"/>
                          <a:ea typeface="Inter"/>
                          <a:cs typeface="Inter"/>
                          <a:sym typeface="Inter"/>
                        </a:rPr>
                        <a:t>Decolonization</a:t>
                      </a:r>
                      <a:endParaRPr sz="12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91425" marB="91425" marR="91425" marL="91425" anchor="ctr"/>
                </a:tc>
              </a:tr>
            </a:tbl>
          </a:graphicData>
        </a:graphic>
      </p:graphicFrame>
      <p:sp>
        <p:nvSpPr>
          <p:cNvPr id="153" name="Google Shape;153;p28"/>
          <p:cNvSpPr txBox="1"/>
          <p:nvPr/>
        </p:nvSpPr>
        <p:spPr>
          <a:xfrm>
            <a:off x="137990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